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1DFC36-448B-4426-876E-0E0B6AFFE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DCFD4FB-1023-4D69-8EA4-81808DDC22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622F231-1EBF-4AC8-95C4-80661FE82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E5D8EFB-B2B3-4696-9DB9-20E48100D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A61B153-CF59-4BA3-AEDB-4B7474066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9958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B84B35-F1E1-4CF3-A7FA-2AE322084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570D239-BC71-4D93-9515-6C997A4559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C750EBC-658B-4C5F-8A8E-7685DA378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35110C3-54F2-413B-8632-CB1D7B69E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ED69BD4-415F-420F-88E6-72F5593EF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4195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0F67C2A-00F8-499A-8E20-2876462CF4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2FBD7FF-4194-4F09-A098-1D00CDD20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256DFB0-A8DC-45D4-8C54-F65CCF3D1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3BD5BD-DBA5-4D33-BC04-058BBBCAB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01F4C92-6744-49F6-BFB9-5F036F3ED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352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277476-DB15-48F3-8CC4-01AF1A80A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46C260-E3C3-433A-9D02-4B0CBD4AB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47E9BC8-6B94-4D22-AE96-5D68D06F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034D431-4C76-49DB-90B9-81FB7D15B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530EBAA-CA21-47A8-A67F-706D065A9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2512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6DBDD6-B917-47DE-A5EC-6D840A6F5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E16B56E-CD7D-4528-AB42-4FF723FD9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EBA87D5-5447-4378-9BE9-A6227FB91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CF1EAA-D064-4EE8-9C1A-6520D2542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9207DE-65D7-49BA-B58C-E16818B82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6361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E80980-55B4-4DD3-B126-178BADB07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5DB240-9170-45A5-9BC6-20940E9354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4EE8ADF-AF0C-4ADE-BBEC-2171CBA29B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8F84A43-5F81-4412-88D6-F794A1E16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1C2AB22-0A98-4667-AF41-DBD3F0B2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07020C0-016C-4347-91DD-748FBC0ED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2873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D77445-2A26-485A-BA10-3689C6874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73449DF-C881-41F4-B4E6-E7C3A941E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B1D6068-9891-494A-8238-64ECDB13C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77F6A00-4BF7-4916-AA72-E58A23557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77596C4-6E3B-408A-B38E-6D5CA409C2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CFC70C3-BB76-4613-B3DF-F96AE374A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B63AA8D-A2E4-4FEC-87E8-A26CA9289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16FF871-EB14-4917-86B4-7D5171431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1303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2A416B-607A-423F-BF96-6EBC5C4DB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6539A84-8F60-4CE4-BDBA-A752C8AF8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55A8DEB-B908-4F70-BEE8-DA0EF122A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123B7C8-3CEA-459C-93EC-BD3609CAC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2713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6210F82-8C8B-40A4-BAC1-F06E9DE46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341704A-4155-49F6-9DEE-8D32BDA4A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9F6C767-E61E-4CD6-9B0B-6DC7B2712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464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E16742-E067-4C60-8826-18DC9E6D6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52B252-2D72-47DC-A5B6-13E0A0291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A756C6D-F085-4300-A4FA-9C76CD129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15E7B5A-F621-4010-A738-CBCB7FC7C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42C3220-0D0F-4F91-B6C7-2B47FABC5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1E3277A-8222-4479-B246-8E014E3BA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9009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58F4A6-8A03-4034-B7F7-0140588D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151F5AE-A992-46BB-A571-990206B24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4DA7DEE-139E-4A32-A80F-C8ACA6B2C9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9BEC3DD-D4BA-4F8A-B2FA-7CE3C46D0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1D13458-756C-4BBC-88D7-CFA4F0B42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641EB29-D21B-4D2E-A6E2-A8ADB255F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3738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6C60305-F1F9-4F72-95CE-B08DE5633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190753-E554-42DE-B5D6-6DA1F8344B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0459563-547C-483D-84F4-AB93AA314C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935A9-5102-49DB-954D-C69CB6372A15}" type="datetimeFigureOut">
              <a:rPr lang="zh-TW" altLang="en-US" smtClean="0"/>
              <a:t>2021/4/21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6034F76-CEA4-4613-BD22-52563C6364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18A0E6-FE87-4EBF-AEA5-AE9D4E96E7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65B68-9B65-416F-B4BD-40FA9DF8AA8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0681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B5BD0D1-DA56-4A93-995B-0C642CE69F37}"/>
              </a:ext>
            </a:extLst>
          </p:cNvPr>
          <p:cNvSpPr/>
          <p:nvPr/>
        </p:nvSpPr>
        <p:spPr>
          <a:xfrm>
            <a:off x="341896" y="577986"/>
            <a:ext cx="45186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/>
              <a:t>Midterm Project: Stitching images</a:t>
            </a:r>
            <a:endParaRPr lang="zh-TW" altLang="en-US" sz="2400" b="1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E1CD16C-0679-470E-8913-1F9921250E16}"/>
              </a:ext>
            </a:extLst>
          </p:cNvPr>
          <p:cNvSpPr/>
          <p:nvPr/>
        </p:nvSpPr>
        <p:spPr>
          <a:xfrm>
            <a:off x="1088572" y="1518973"/>
            <a:ext cx="826070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每兩圖片手動標註對應的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point pair </a:t>
            </a:r>
          </a:p>
          <a:p>
            <a:pPr marL="342900" indent="-342900">
              <a:buAutoNum type="arabicPeriod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每兩圖計算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homography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使用直接解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(Ax=b)</a:t>
            </a:r>
          </a:p>
          <a:p>
            <a:pPr marL="342900" indent="-342900">
              <a:buAutoNum type="arabicPeriod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創建空的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canvas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大小為原圖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size+(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paddingX,paddingY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342900" indent="-342900">
              <a:buAutoNum type="arabicPeriod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dirty="0"/>
              <a:t>P</a:t>
            </a:r>
            <a:r>
              <a:rPr lang="zh-TW" altLang="en-US" dirty="0"/>
              <a:t> </a:t>
            </a:r>
            <a:r>
              <a:rPr lang="en-US" altLang="zh-TW" dirty="0"/>
              <a:t>=</a:t>
            </a:r>
            <a:r>
              <a:rPr lang="zh-TW" altLang="en-US" dirty="0"/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pixel </a:t>
            </a:r>
            <a:r>
              <a:rPr lang="en-US" altLang="zh-TW" dirty="0"/>
              <a:t>- (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paddingX,paddingY</a:t>
            </a:r>
            <a:r>
              <a:rPr lang="en-US" altLang="zh-TW" dirty="0"/>
              <a:t>)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AutoNum type="arabicPeriod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將空的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canvas pixel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座標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project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回原圖若在合法範圍內則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sample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color</a:t>
            </a:r>
          </a:p>
          <a:p>
            <a:pPr marL="342900" indent="-342900">
              <a:buAutoNum type="arabicPeriod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dirty="0"/>
              <a:t>H</a:t>
            </a:r>
            <a:r>
              <a:rPr lang="en-US" altLang="zh-TW" baseline="30000" dirty="0"/>
              <a:t>3 </a:t>
            </a:r>
            <a:r>
              <a:rPr lang="en-US" altLang="zh-TW" dirty="0"/>
              <a:t>H</a:t>
            </a:r>
            <a:r>
              <a:rPr lang="en-US" altLang="zh-TW" baseline="30000" dirty="0"/>
              <a:t>2</a:t>
            </a:r>
            <a:r>
              <a:rPr lang="en-US" altLang="zh-TW" dirty="0"/>
              <a:t>H</a:t>
            </a:r>
            <a:r>
              <a:rPr lang="en-US" altLang="zh-TW" baseline="30000" dirty="0"/>
              <a:t>1</a:t>
            </a:r>
            <a:r>
              <a:rPr lang="en-US" altLang="zh-TW" dirty="0"/>
              <a:t>P</a:t>
            </a:r>
            <a:r>
              <a:rPr lang="zh-TW" altLang="en-US" dirty="0"/>
              <a:t> </a:t>
            </a:r>
            <a:endParaRPr lang="zh-TW" altLang="en-US" baseline="30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dirty="0"/>
              <a:t>H</a:t>
            </a:r>
            <a:r>
              <a:rPr lang="en-US" altLang="zh-TW" baseline="30000" dirty="0"/>
              <a:t>2</a:t>
            </a:r>
            <a:r>
              <a:rPr lang="en-US" altLang="zh-TW" dirty="0"/>
              <a:t>H</a:t>
            </a:r>
            <a:r>
              <a:rPr lang="en-US" altLang="zh-TW" baseline="30000" dirty="0"/>
              <a:t>1</a:t>
            </a:r>
            <a:r>
              <a:rPr lang="en-US" altLang="zh-TW" dirty="0"/>
              <a:t>P</a:t>
            </a:r>
            <a:endParaRPr lang="zh-TW" altLang="en-US" baseline="30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dirty="0"/>
              <a:t>H</a:t>
            </a:r>
            <a:r>
              <a:rPr lang="en-US" altLang="zh-TW" baseline="30000" dirty="0"/>
              <a:t>1</a:t>
            </a:r>
            <a:r>
              <a:rPr lang="en-US" altLang="zh-TW" dirty="0"/>
              <a:t>P</a:t>
            </a:r>
            <a:endParaRPr lang="zh-TW" altLang="en-US" baseline="30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dirty="0"/>
              <a:t>P (</a:t>
            </a:r>
            <a:r>
              <a:rPr lang="zh-TW" altLang="en-US" dirty="0"/>
              <a:t>最右邊</a:t>
            </a:r>
            <a:r>
              <a:rPr lang="en-US" altLang="zh-TW" dirty="0"/>
              <a:t>)</a:t>
            </a:r>
          </a:p>
          <a:p>
            <a:pPr marL="342900" indent="-342900">
              <a:buAutoNum type="arabicPeriod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pixel project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回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張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image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都在合法範圍內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value/N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當作最後顏色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33761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群組 87">
            <a:extLst>
              <a:ext uri="{FF2B5EF4-FFF2-40B4-BE49-F238E27FC236}">
                <a16:creationId xmlns:a16="http://schemas.microsoft.com/office/drawing/2014/main" id="{BDCF5616-B9E7-418D-85A8-A349EBE0D08E}"/>
              </a:ext>
            </a:extLst>
          </p:cNvPr>
          <p:cNvGrpSpPr/>
          <p:nvPr/>
        </p:nvGrpSpPr>
        <p:grpSpPr>
          <a:xfrm>
            <a:off x="4073407" y="3498672"/>
            <a:ext cx="3697407" cy="2638272"/>
            <a:chOff x="6941152" y="3581679"/>
            <a:chExt cx="4839675" cy="2771172"/>
          </a:xfrm>
        </p:grpSpPr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5ADAE420-C946-40DA-B27B-3430E80BC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11220" y="5016150"/>
              <a:ext cx="2369607" cy="1336701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06BCE96C-3967-4371-8E05-0A3941268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11220" y="3588368"/>
              <a:ext cx="2369606" cy="1336701"/>
            </a:xfrm>
            <a:prstGeom prst="rect">
              <a:avLst/>
            </a:prstGeom>
          </p:spPr>
        </p:pic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49DAC3E9-F03D-4609-8947-F10CC2CFA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1152" y="5011874"/>
              <a:ext cx="2369607" cy="1336701"/>
            </a:xfrm>
            <a:prstGeom prst="rect">
              <a:avLst/>
            </a:prstGeom>
          </p:spPr>
        </p:pic>
        <p:pic>
          <p:nvPicPr>
            <p:cNvPr id="21" name="圖片 20">
              <a:extLst>
                <a:ext uri="{FF2B5EF4-FFF2-40B4-BE49-F238E27FC236}">
                  <a16:creationId xmlns:a16="http://schemas.microsoft.com/office/drawing/2014/main" id="{F0CED1BA-A168-4F5C-AB82-661636504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1153" y="3581679"/>
              <a:ext cx="2369606" cy="1336701"/>
            </a:xfrm>
            <a:prstGeom prst="rect">
              <a:avLst/>
            </a:prstGeom>
          </p:spPr>
        </p:pic>
        <p:sp>
          <p:nvSpPr>
            <p:cNvPr id="82" name="文字方塊 81">
              <a:extLst>
                <a:ext uri="{FF2B5EF4-FFF2-40B4-BE49-F238E27FC236}">
                  <a16:creationId xmlns:a16="http://schemas.microsoft.com/office/drawing/2014/main" id="{C194B672-B9F7-4AED-AEBD-D7741E025312}"/>
                </a:ext>
              </a:extLst>
            </p:cNvPr>
            <p:cNvSpPr txBox="1"/>
            <p:nvPr/>
          </p:nvSpPr>
          <p:spPr>
            <a:xfrm>
              <a:off x="9518199" y="5877950"/>
              <a:ext cx="31457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P</a:t>
              </a:r>
              <a:endParaRPr lang="zh-TW" altLang="en-US" sz="1200" baseline="30000" dirty="0"/>
            </a:p>
          </p:txBody>
        </p:sp>
        <p:sp>
          <p:nvSpPr>
            <p:cNvPr id="83" name="文字方塊 82">
              <a:extLst>
                <a:ext uri="{FF2B5EF4-FFF2-40B4-BE49-F238E27FC236}">
                  <a16:creationId xmlns:a16="http://schemas.microsoft.com/office/drawing/2014/main" id="{741C77A0-DC7D-4B54-990A-70CBE46B2AC8}"/>
                </a:ext>
              </a:extLst>
            </p:cNvPr>
            <p:cNvSpPr txBox="1"/>
            <p:nvPr/>
          </p:nvSpPr>
          <p:spPr>
            <a:xfrm>
              <a:off x="9491339" y="4485987"/>
              <a:ext cx="54331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H</a:t>
              </a:r>
              <a:r>
                <a:rPr lang="en-US" altLang="zh-TW" sz="1200" baseline="30000" dirty="0"/>
                <a:t>1</a:t>
              </a:r>
              <a:r>
                <a:rPr lang="en-US" altLang="zh-TW" sz="1200" dirty="0"/>
                <a:t>P</a:t>
              </a:r>
              <a:endParaRPr lang="zh-TW" altLang="en-US" sz="1200" baseline="30000" dirty="0"/>
            </a:p>
          </p:txBody>
        </p:sp>
        <p:sp>
          <p:nvSpPr>
            <p:cNvPr id="86" name="文字方塊 85">
              <a:extLst>
                <a:ext uri="{FF2B5EF4-FFF2-40B4-BE49-F238E27FC236}">
                  <a16:creationId xmlns:a16="http://schemas.microsoft.com/office/drawing/2014/main" id="{5F731C5A-3388-493F-B835-A77F4174B651}"/>
                </a:ext>
              </a:extLst>
            </p:cNvPr>
            <p:cNvSpPr txBox="1"/>
            <p:nvPr/>
          </p:nvSpPr>
          <p:spPr>
            <a:xfrm>
              <a:off x="8463536" y="5884822"/>
              <a:ext cx="7814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H</a:t>
              </a:r>
              <a:r>
                <a:rPr lang="en-US" altLang="zh-TW" sz="1200" baseline="30000" dirty="0"/>
                <a:t>2 </a:t>
              </a:r>
              <a:r>
                <a:rPr lang="en-US" altLang="zh-TW" sz="1200" dirty="0"/>
                <a:t>H</a:t>
              </a:r>
              <a:r>
                <a:rPr lang="en-US" altLang="zh-TW" sz="1200" baseline="30000" dirty="0"/>
                <a:t>1</a:t>
              </a:r>
              <a:r>
                <a:rPr lang="en-US" altLang="zh-TW" sz="1200" dirty="0"/>
                <a:t>P</a:t>
              </a:r>
              <a:endParaRPr lang="zh-TW" altLang="en-US" sz="1200" baseline="30000" dirty="0"/>
            </a:p>
          </p:txBody>
        </p:sp>
        <p:sp>
          <p:nvSpPr>
            <p:cNvPr id="87" name="文字方塊 86">
              <a:extLst>
                <a:ext uri="{FF2B5EF4-FFF2-40B4-BE49-F238E27FC236}">
                  <a16:creationId xmlns:a16="http://schemas.microsoft.com/office/drawing/2014/main" id="{50D26E22-500E-4882-8D7D-B404CE723D7D}"/>
                </a:ext>
              </a:extLst>
            </p:cNvPr>
            <p:cNvSpPr txBox="1"/>
            <p:nvPr/>
          </p:nvSpPr>
          <p:spPr>
            <a:xfrm>
              <a:off x="8221579" y="4485197"/>
              <a:ext cx="1036767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H</a:t>
              </a:r>
              <a:r>
                <a:rPr lang="en-US" altLang="zh-TW" sz="1200" baseline="30000" dirty="0"/>
                <a:t>3 </a:t>
              </a:r>
              <a:r>
                <a:rPr lang="en-US" altLang="zh-TW" sz="1200" dirty="0"/>
                <a:t>H</a:t>
              </a:r>
              <a:r>
                <a:rPr lang="en-US" altLang="zh-TW" sz="1200" baseline="30000" dirty="0"/>
                <a:t>2</a:t>
              </a:r>
              <a:r>
                <a:rPr lang="en-US" altLang="zh-TW" sz="1200" dirty="0"/>
                <a:t>H</a:t>
              </a:r>
              <a:r>
                <a:rPr lang="en-US" altLang="zh-TW" sz="1200" baseline="30000" dirty="0"/>
                <a:t>1</a:t>
              </a:r>
              <a:r>
                <a:rPr lang="en-US" altLang="zh-TW" sz="1200" dirty="0"/>
                <a:t>P</a:t>
              </a:r>
              <a:endParaRPr lang="zh-TW" altLang="en-US" sz="1200" baseline="30000" dirty="0"/>
            </a:p>
          </p:txBody>
        </p:sp>
      </p:grpSp>
      <p:pic>
        <p:nvPicPr>
          <p:cNvPr id="91" name="圖片 90">
            <a:extLst>
              <a:ext uri="{FF2B5EF4-FFF2-40B4-BE49-F238E27FC236}">
                <a16:creationId xmlns:a16="http://schemas.microsoft.com/office/drawing/2014/main" id="{300D2A46-ADF9-4CC9-AC0E-C9651374F9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972" y="3856543"/>
            <a:ext cx="3759928" cy="2120985"/>
          </a:xfrm>
          <a:prstGeom prst="rect">
            <a:avLst/>
          </a:prstGeom>
        </p:spPr>
      </p:pic>
      <p:sp>
        <p:nvSpPr>
          <p:cNvPr id="96" name="矩形 95">
            <a:extLst>
              <a:ext uri="{FF2B5EF4-FFF2-40B4-BE49-F238E27FC236}">
                <a16:creationId xmlns:a16="http://schemas.microsoft.com/office/drawing/2014/main" id="{DEC2BAE5-CEA4-4533-A605-5F08E452754D}"/>
              </a:ext>
            </a:extLst>
          </p:cNvPr>
          <p:cNvSpPr/>
          <p:nvPr/>
        </p:nvSpPr>
        <p:spPr>
          <a:xfrm>
            <a:off x="341896" y="577986"/>
            <a:ext cx="45186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/>
              <a:t>Midterm Project: Stitching images</a:t>
            </a:r>
            <a:endParaRPr lang="zh-TW" altLang="en-US" sz="2400" b="1" dirty="0"/>
          </a:p>
        </p:txBody>
      </p:sp>
      <p:pic>
        <p:nvPicPr>
          <p:cNvPr id="98" name="圖片 97">
            <a:extLst>
              <a:ext uri="{FF2B5EF4-FFF2-40B4-BE49-F238E27FC236}">
                <a16:creationId xmlns:a16="http://schemas.microsoft.com/office/drawing/2014/main" id="{E849504D-CC7A-46FD-9DBF-A035DB8CB5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98" y="1234267"/>
            <a:ext cx="2447102" cy="4894204"/>
          </a:xfrm>
          <a:prstGeom prst="rect">
            <a:avLst/>
          </a:prstGeom>
        </p:spPr>
      </p:pic>
      <p:grpSp>
        <p:nvGrpSpPr>
          <p:cNvPr id="115" name="群組 114">
            <a:extLst>
              <a:ext uri="{FF2B5EF4-FFF2-40B4-BE49-F238E27FC236}">
                <a16:creationId xmlns:a16="http://schemas.microsoft.com/office/drawing/2014/main" id="{BF01E144-0304-422A-9C08-BE378DCA9C65}"/>
              </a:ext>
            </a:extLst>
          </p:cNvPr>
          <p:cNvGrpSpPr/>
          <p:nvPr/>
        </p:nvGrpSpPr>
        <p:grpSpPr>
          <a:xfrm>
            <a:off x="3344871" y="1382849"/>
            <a:ext cx="5030227" cy="2051691"/>
            <a:chOff x="3762496" y="1993883"/>
            <a:chExt cx="5030227" cy="2051691"/>
          </a:xfrm>
        </p:grpSpPr>
        <p:sp>
          <p:nvSpPr>
            <p:cNvPr id="75" name="文字方塊 74">
              <a:extLst>
                <a:ext uri="{FF2B5EF4-FFF2-40B4-BE49-F238E27FC236}">
                  <a16:creationId xmlns:a16="http://schemas.microsoft.com/office/drawing/2014/main" id="{F400EB25-F2E9-4D6A-A2D4-71C0EDD5E733}"/>
                </a:ext>
              </a:extLst>
            </p:cNvPr>
            <p:cNvSpPr txBox="1"/>
            <p:nvPr/>
          </p:nvSpPr>
          <p:spPr>
            <a:xfrm>
              <a:off x="7010643" y="1993883"/>
              <a:ext cx="436567" cy="4176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H</a:t>
              </a:r>
              <a:r>
                <a:rPr lang="en-US" altLang="zh-TW" sz="1200" baseline="30000" dirty="0"/>
                <a:t>1</a:t>
              </a:r>
              <a:r>
                <a:rPr lang="en-US" altLang="zh-TW" sz="1200" dirty="0"/>
                <a:t>P</a:t>
              </a:r>
              <a:endParaRPr lang="zh-TW" altLang="en-US" sz="1200" baseline="30000" dirty="0"/>
            </a:p>
          </p:txBody>
        </p:sp>
        <p:sp>
          <p:nvSpPr>
            <p:cNvPr id="76" name="文字方塊 75">
              <a:extLst>
                <a:ext uri="{FF2B5EF4-FFF2-40B4-BE49-F238E27FC236}">
                  <a16:creationId xmlns:a16="http://schemas.microsoft.com/office/drawing/2014/main" id="{421D8372-8368-4CEC-A8CC-CEFD8E1A6757}"/>
                </a:ext>
              </a:extLst>
            </p:cNvPr>
            <p:cNvSpPr txBox="1"/>
            <p:nvPr/>
          </p:nvSpPr>
          <p:spPr>
            <a:xfrm>
              <a:off x="6102719" y="3356625"/>
              <a:ext cx="581851" cy="4176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H</a:t>
              </a:r>
              <a:r>
                <a:rPr lang="en-US" altLang="zh-TW" sz="1200" baseline="30000" dirty="0"/>
                <a:t>2 </a:t>
              </a:r>
              <a:r>
                <a:rPr lang="en-US" altLang="zh-TW" sz="1200" dirty="0"/>
                <a:t>H</a:t>
              </a:r>
              <a:r>
                <a:rPr lang="en-US" altLang="zh-TW" sz="1200" baseline="30000" dirty="0"/>
                <a:t>1</a:t>
              </a:r>
              <a:r>
                <a:rPr lang="en-US" altLang="zh-TW" sz="1200" dirty="0"/>
                <a:t>P</a:t>
              </a:r>
              <a:endParaRPr lang="zh-TW" altLang="en-US" sz="1200" baseline="30000" dirty="0"/>
            </a:p>
          </p:txBody>
        </p:sp>
        <p:sp>
          <p:nvSpPr>
            <p:cNvPr id="77" name="文字方塊 76">
              <a:extLst>
                <a:ext uri="{FF2B5EF4-FFF2-40B4-BE49-F238E27FC236}">
                  <a16:creationId xmlns:a16="http://schemas.microsoft.com/office/drawing/2014/main" id="{DD56358D-96F1-4D25-9FDB-852CC60FD1AD}"/>
                </a:ext>
              </a:extLst>
            </p:cNvPr>
            <p:cNvSpPr txBox="1"/>
            <p:nvPr/>
          </p:nvSpPr>
          <p:spPr>
            <a:xfrm>
              <a:off x="4793309" y="3627927"/>
              <a:ext cx="794217" cy="4176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H</a:t>
              </a:r>
              <a:r>
                <a:rPr lang="en-US" altLang="zh-TW" sz="1200" baseline="30000" dirty="0"/>
                <a:t>3 </a:t>
              </a:r>
              <a:r>
                <a:rPr lang="en-US" altLang="zh-TW" sz="1200" dirty="0"/>
                <a:t>H</a:t>
              </a:r>
              <a:r>
                <a:rPr lang="en-US" altLang="zh-TW" sz="1200" baseline="30000" dirty="0"/>
                <a:t>2</a:t>
              </a:r>
              <a:r>
                <a:rPr lang="en-US" altLang="zh-TW" sz="1200" dirty="0"/>
                <a:t>H</a:t>
              </a:r>
              <a:r>
                <a:rPr lang="en-US" altLang="zh-TW" sz="1200" baseline="30000" dirty="0"/>
                <a:t>1</a:t>
              </a:r>
              <a:r>
                <a:rPr lang="en-US" altLang="zh-TW" sz="1200" dirty="0"/>
                <a:t>P</a:t>
              </a:r>
              <a:endParaRPr lang="zh-TW" altLang="en-US" sz="1200" baseline="30000" dirty="0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6BF7736-7AEF-4E52-A868-3100C00694FD}"/>
                </a:ext>
              </a:extLst>
            </p:cNvPr>
            <p:cNvSpPr/>
            <p:nvPr/>
          </p:nvSpPr>
          <p:spPr>
            <a:xfrm>
              <a:off x="7544599" y="2660001"/>
              <a:ext cx="1248124" cy="69662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200"/>
            </a:p>
          </p:txBody>
        </p:sp>
        <p:grpSp>
          <p:nvGrpSpPr>
            <p:cNvPr id="54" name="群組 53">
              <a:extLst>
                <a:ext uri="{FF2B5EF4-FFF2-40B4-BE49-F238E27FC236}">
                  <a16:creationId xmlns:a16="http://schemas.microsoft.com/office/drawing/2014/main" id="{5539BDD6-51AB-45E5-8905-77130A18D94F}"/>
                </a:ext>
              </a:extLst>
            </p:cNvPr>
            <p:cNvGrpSpPr/>
            <p:nvPr/>
          </p:nvGrpSpPr>
          <p:grpSpPr>
            <a:xfrm>
              <a:off x="3762496" y="2477779"/>
              <a:ext cx="3684716" cy="926262"/>
              <a:chOff x="-5524131" y="-793793"/>
              <a:chExt cx="22020156" cy="6943629"/>
            </a:xfrm>
          </p:grpSpPr>
          <p:pic>
            <p:nvPicPr>
              <p:cNvPr id="47" name="圖片 46">
                <a:extLst>
                  <a:ext uri="{FF2B5EF4-FFF2-40B4-BE49-F238E27FC236}">
                    <a16:creationId xmlns:a16="http://schemas.microsoft.com/office/drawing/2014/main" id="{ABFC03B0-6416-4DC2-8ACA-9A231E71F6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352527" y="-708164"/>
                <a:ext cx="5143498" cy="6858000"/>
              </a:xfrm>
              <a:prstGeom prst="rect">
                <a:avLst/>
              </a:prstGeom>
            </p:spPr>
          </p:pic>
          <p:pic>
            <p:nvPicPr>
              <p:cNvPr id="49" name="圖片 48">
                <a:extLst>
                  <a:ext uri="{FF2B5EF4-FFF2-40B4-BE49-F238E27FC236}">
                    <a16:creationId xmlns:a16="http://schemas.microsoft.com/office/drawing/2014/main" id="{09333B95-3235-4F96-81E1-1D6094514D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01647" y="-777771"/>
                <a:ext cx="5143498" cy="6858000"/>
              </a:xfrm>
              <a:prstGeom prst="rect">
                <a:avLst/>
              </a:prstGeom>
            </p:spPr>
          </p:pic>
          <p:pic>
            <p:nvPicPr>
              <p:cNvPr id="51" name="圖片 50">
                <a:extLst>
                  <a:ext uri="{FF2B5EF4-FFF2-40B4-BE49-F238E27FC236}">
                    <a16:creationId xmlns:a16="http://schemas.microsoft.com/office/drawing/2014/main" id="{305AC390-AF9D-42D2-89EA-B38328C628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5524131" y="-793793"/>
                <a:ext cx="5143500" cy="6858000"/>
              </a:xfrm>
              <a:prstGeom prst="rect">
                <a:avLst/>
              </a:prstGeom>
            </p:spPr>
          </p:pic>
          <p:pic>
            <p:nvPicPr>
              <p:cNvPr id="53" name="圖片 52">
                <a:extLst>
                  <a:ext uri="{FF2B5EF4-FFF2-40B4-BE49-F238E27FC236}">
                    <a16:creationId xmlns:a16="http://schemas.microsoft.com/office/drawing/2014/main" id="{7A2276CB-4DD5-45B1-9D7B-D626B7A4B2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3884" y="-793793"/>
                <a:ext cx="5143498" cy="6858000"/>
              </a:xfrm>
              <a:prstGeom prst="rect">
                <a:avLst/>
              </a:prstGeom>
            </p:spPr>
          </p:pic>
        </p:grpSp>
        <p:sp>
          <p:nvSpPr>
            <p:cNvPr id="55" name="橢圓 54">
              <a:extLst>
                <a:ext uri="{FF2B5EF4-FFF2-40B4-BE49-F238E27FC236}">
                  <a16:creationId xmlns:a16="http://schemas.microsoft.com/office/drawing/2014/main" id="{25D3A09E-BFE1-4EC8-A787-8398545D4266}"/>
                </a:ext>
              </a:extLst>
            </p:cNvPr>
            <p:cNvSpPr/>
            <p:nvPr/>
          </p:nvSpPr>
          <p:spPr>
            <a:xfrm>
              <a:off x="8368769" y="2789951"/>
              <a:ext cx="112621" cy="112487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200"/>
            </a:p>
          </p:txBody>
        </p:sp>
        <p:cxnSp>
          <p:nvCxnSpPr>
            <p:cNvPr id="57" name="接點: 弧形 56">
              <a:extLst>
                <a:ext uri="{FF2B5EF4-FFF2-40B4-BE49-F238E27FC236}">
                  <a16:creationId xmlns:a16="http://schemas.microsoft.com/office/drawing/2014/main" id="{A1DDE6AC-28B6-4F63-BF44-9EB93473368B}"/>
                </a:ext>
              </a:extLst>
            </p:cNvPr>
            <p:cNvCxnSpPr>
              <a:cxnSpLocks/>
              <a:stCxn id="55" idx="0"/>
              <a:endCxn id="47" idx="0"/>
            </p:cNvCxnSpPr>
            <p:nvPr/>
          </p:nvCxnSpPr>
          <p:spPr>
            <a:xfrm rot="16200000" flipV="1">
              <a:off x="7570602" y="1935473"/>
              <a:ext cx="300749" cy="1408208"/>
            </a:xfrm>
            <a:prstGeom prst="curvedConnector3">
              <a:avLst>
                <a:gd name="adj1" fmla="val 12955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接點: 弧形 58">
              <a:extLst>
                <a:ext uri="{FF2B5EF4-FFF2-40B4-BE49-F238E27FC236}">
                  <a16:creationId xmlns:a16="http://schemas.microsoft.com/office/drawing/2014/main" id="{9A8059DA-E97C-4E6B-9A59-079CC6CAAB25}"/>
                </a:ext>
              </a:extLst>
            </p:cNvPr>
            <p:cNvCxnSpPr>
              <a:cxnSpLocks/>
              <a:stCxn id="55" idx="0"/>
              <a:endCxn id="49" idx="0"/>
            </p:cNvCxnSpPr>
            <p:nvPr/>
          </p:nvCxnSpPr>
          <p:spPr>
            <a:xfrm rot="16200000" flipV="1">
              <a:off x="7093168" y="1458038"/>
              <a:ext cx="310035" cy="2353791"/>
            </a:xfrm>
            <a:prstGeom prst="curvedConnector3">
              <a:avLst>
                <a:gd name="adj1" fmla="val 17373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接點: 弧形 61">
              <a:extLst>
                <a:ext uri="{FF2B5EF4-FFF2-40B4-BE49-F238E27FC236}">
                  <a16:creationId xmlns:a16="http://schemas.microsoft.com/office/drawing/2014/main" id="{E6C679C6-1837-47BB-8CBF-E116F7AF0617}"/>
                </a:ext>
              </a:extLst>
            </p:cNvPr>
            <p:cNvCxnSpPr>
              <a:cxnSpLocks/>
              <a:stCxn id="55" idx="4"/>
              <a:endCxn id="53" idx="2"/>
            </p:cNvCxnSpPr>
            <p:nvPr/>
          </p:nvCxnSpPr>
          <p:spPr>
            <a:xfrm rot="5400000">
              <a:off x="6547297" y="1514835"/>
              <a:ext cx="490180" cy="3265386"/>
            </a:xfrm>
            <a:prstGeom prst="curvedConnector3">
              <a:avLst>
                <a:gd name="adj1" fmla="val 146636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489F3F3F-6738-479C-9864-AF7928F165FF}"/>
                </a:ext>
              </a:extLst>
            </p:cNvPr>
            <p:cNvSpPr/>
            <p:nvPr/>
          </p:nvSpPr>
          <p:spPr>
            <a:xfrm>
              <a:off x="7685892" y="2718590"/>
              <a:ext cx="596193" cy="2747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TW" sz="1200" dirty="0"/>
                <a:t>P(x,y,1)</a:t>
              </a:r>
              <a:endParaRPr lang="zh-TW" altLang="en-US" sz="1200" dirty="0"/>
            </a:p>
          </p:txBody>
        </p:sp>
        <p:sp>
          <p:nvSpPr>
            <p:cNvPr id="81" name="文字方塊 80">
              <a:extLst>
                <a:ext uri="{FF2B5EF4-FFF2-40B4-BE49-F238E27FC236}">
                  <a16:creationId xmlns:a16="http://schemas.microsoft.com/office/drawing/2014/main" id="{723EEAC3-F94C-48A4-8DF8-0930845C9115}"/>
                </a:ext>
              </a:extLst>
            </p:cNvPr>
            <p:cNvSpPr txBox="1"/>
            <p:nvPr/>
          </p:nvSpPr>
          <p:spPr>
            <a:xfrm>
              <a:off x="7467275" y="2325952"/>
              <a:ext cx="288820" cy="250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/>
                <a:t>P</a:t>
              </a:r>
              <a:endParaRPr lang="zh-TW" altLang="en-US" sz="1200" baseline="30000" dirty="0"/>
            </a:p>
          </p:txBody>
        </p:sp>
        <p:cxnSp>
          <p:nvCxnSpPr>
            <p:cNvPr id="110" name="接點: 弧形 109">
              <a:extLst>
                <a:ext uri="{FF2B5EF4-FFF2-40B4-BE49-F238E27FC236}">
                  <a16:creationId xmlns:a16="http://schemas.microsoft.com/office/drawing/2014/main" id="{0CCFE615-87DF-4988-A415-EE5B7011F298}"/>
                </a:ext>
              </a:extLst>
            </p:cNvPr>
            <p:cNvCxnSpPr>
              <a:stCxn id="55" idx="4"/>
              <a:endCxn id="51" idx="2"/>
            </p:cNvCxnSpPr>
            <p:nvPr/>
          </p:nvCxnSpPr>
          <p:spPr>
            <a:xfrm rot="5400000">
              <a:off x="6063869" y="1031407"/>
              <a:ext cx="490180" cy="4232243"/>
            </a:xfrm>
            <a:prstGeom prst="curvedConnector3">
              <a:avLst>
                <a:gd name="adj1" fmla="val 175708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文字方塊 115">
            <a:extLst>
              <a:ext uri="{FF2B5EF4-FFF2-40B4-BE49-F238E27FC236}">
                <a16:creationId xmlns:a16="http://schemas.microsoft.com/office/drawing/2014/main" id="{F7EB738E-50E3-48BD-ABF4-384491507035}"/>
              </a:ext>
            </a:extLst>
          </p:cNvPr>
          <p:cNvSpPr txBox="1"/>
          <p:nvPr/>
        </p:nvSpPr>
        <p:spPr>
          <a:xfrm>
            <a:off x="574975" y="6092845"/>
            <a:ext cx="2524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corresponding point sets</a:t>
            </a:r>
          </a:p>
          <a:p>
            <a:pPr algn="ctr"/>
            <a:r>
              <a:rPr lang="en-US" altLang="zh-TW" dirty="0"/>
              <a:t>Solve </a:t>
            </a:r>
            <a:r>
              <a:rPr lang="en-US" altLang="zh-TW" dirty="0" err="1"/>
              <a:t>homography</a:t>
            </a:r>
            <a:endParaRPr lang="zh-TW" altLang="en-US" dirty="0"/>
          </a:p>
        </p:txBody>
      </p:sp>
      <p:sp>
        <p:nvSpPr>
          <p:cNvPr id="117" name="文字方塊 116">
            <a:extLst>
              <a:ext uri="{FF2B5EF4-FFF2-40B4-BE49-F238E27FC236}">
                <a16:creationId xmlns:a16="http://schemas.microsoft.com/office/drawing/2014/main" id="{659B8183-097E-4478-A23A-567C80D82F63}"/>
              </a:ext>
            </a:extLst>
          </p:cNvPr>
          <p:cNvSpPr txBox="1"/>
          <p:nvPr/>
        </p:nvSpPr>
        <p:spPr>
          <a:xfrm>
            <a:off x="4360334" y="6193366"/>
            <a:ext cx="299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project pixels to sample color</a:t>
            </a:r>
            <a:endParaRPr lang="zh-TW" altLang="en-US" dirty="0"/>
          </a:p>
        </p:txBody>
      </p:sp>
      <p:sp>
        <p:nvSpPr>
          <p:cNvPr id="118" name="文字方塊 117">
            <a:extLst>
              <a:ext uri="{FF2B5EF4-FFF2-40B4-BE49-F238E27FC236}">
                <a16:creationId xmlns:a16="http://schemas.microsoft.com/office/drawing/2014/main" id="{4F02AE51-CFC3-4DBE-A908-A515626E8444}"/>
              </a:ext>
            </a:extLst>
          </p:cNvPr>
          <p:cNvSpPr txBox="1"/>
          <p:nvPr/>
        </p:nvSpPr>
        <p:spPr>
          <a:xfrm>
            <a:off x="9152771" y="6046678"/>
            <a:ext cx="1810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Average blending</a:t>
            </a:r>
            <a:endParaRPr lang="zh-TW" altLang="en-US" dirty="0"/>
          </a:p>
        </p:txBody>
      </p:sp>
      <p:sp>
        <p:nvSpPr>
          <p:cNvPr id="2" name="箭號: 向右 1">
            <a:extLst>
              <a:ext uri="{FF2B5EF4-FFF2-40B4-BE49-F238E27FC236}">
                <a16:creationId xmlns:a16="http://schemas.microsoft.com/office/drawing/2014/main" id="{809E5206-C386-4DA4-BB72-560FE0140546}"/>
              </a:ext>
            </a:extLst>
          </p:cNvPr>
          <p:cNvSpPr/>
          <p:nvPr/>
        </p:nvSpPr>
        <p:spPr>
          <a:xfrm>
            <a:off x="1461891" y="1471963"/>
            <a:ext cx="205274" cy="176659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箭號: 向右 34">
            <a:extLst>
              <a:ext uri="{FF2B5EF4-FFF2-40B4-BE49-F238E27FC236}">
                <a16:creationId xmlns:a16="http://schemas.microsoft.com/office/drawing/2014/main" id="{1CFC8FE3-948C-4C2E-8997-A0A5CD587EEC}"/>
              </a:ext>
            </a:extLst>
          </p:cNvPr>
          <p:cNvSpPr/>
          <p:nvPr/>
        </p:nvSpPr>
        <p:spPr>
          <a:xfrm>
            <a:off x="1685866" y="3146615"/>
            <a:ext cx="205274" cy="176659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箭號: 向右 35">
            <a:extLst>
              <a:ext uri="{FF2B5EF4-FFF2-40B4-BE49-F238E27FC236}">
                <a16:creationId xmlns:a16="http://schemas.microsoft.com/office/drawing/2014/main" id="{E72D54A8-0F00-4ADC-8491-AEF927FEAE42}"/>
              </a:ext>
            </a:extLst>
          </p:cNvPr>
          <p:cNvSpPr/>
          <p:nvPr/>
        </p:nvSpPr>
        <p:spPr>
          <a:xfrm>
            <a:off x="1461891" y="4619730"/>
            <a:ext cx="205274" cy="176659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F1D40F4-AAA2-44EA-8C71-17E59BB767D5}"/>
              </a:ext>
            </a:extLst>
          </p:cNvPr>
          <p:cNvSpPr/>
          <p:nvPr/>
        </p:nvSpPr>
        <p:spPr>
          <a:xfrm>
            <a:off x="1310928" y="1200929"/>
            <a:ext cx="407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</a:t>
            </a:r>
            <a:r>
              <a:rPr lang="en-US" altLang="zh-TW" baseline="30000" dirty="0"/>
              <a:t>3</a:t>
            </a:r>
            <a:endParaRPr lang="zh-TW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60632FDB-EB4C-4D69-B0BF-0145C097BFB4}"/>
              </a:ext>
            </a:extLst>
          </p:cNvPr>
          <p:cNvSpPr/>
          <p:nvPr/>
        </p:nvSpPr>
        <p:spPr>
          <a:xfrm>
            <a:off x="1553803" y="2859593"/>
            <a:ext cx="407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</a:t>
            </a:r>
            <a:r>
              <a:rPr lang="en-US" altLang="zh-TW" baseline="30000" dirty="0"/>
              <a:t>2</a:t>
            </a:r>
            <a:endParaRPr lang="zh-TW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E6968912-166D-4A16-B6E9-EC91FC4260E8}"/>
              </a:ext>
            </a:extLst>
          </p:cNvPr>
          <p:cNvSpPr/>
          <p:nvPr/>
        </p:nvSpPr>
        <p:spPr>
          <a:xfrm>
            <a:off x="1213833" y="4427057"/>
            <a:ext cx="407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</a:t>
            </a:r>
            <a:r>
              <a:rPr lang="en-US" altLang="zh-TW" baseline="30000" dirty="0"/>
              <a:t>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80915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136</Words>
  <Application>Microsoft Office PowerPoint</Application>
  <PresentationFormat>寬螢幕</PresentationFormat>
  <Paragraphs>34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8" baseType="lpstr">
      <vt:lpstr>微軟正黑體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yushiang</dc:creator>
  <cp:lastModifiedBy>yushiang</cp:lastModifiedBy>
  <cp:revision>9</cp:revision>
  <dcterms:created xsi:type="dcterms:W3CDTF">2021-04-20T20:01:23Z</dcterms:created>
  <dcterms:modified xsi:type="dcterms:W3CDTF">2021-04-21T04:17:22Z</dcterms:modified>
</cp:coreProperties>
</file>

<file path=docProps/thumbnail.jpeg>
</file>